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varScale="1">
        <p:scale>
          <a:sx n="18" d="100"/>
          <a:sy n="18" d="100"/>
        </p:scale>
        <p:origin x="143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4/5/2019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18" Type="http://schemas.microsoft.com/office/2007/relationships/hdphoto" Target="../media/hdphoto5.wdp"/><Relationship Id="rId26" Type="http://schemas.openxmlformats.org/officeDocument/2006/relationships/image" Target="../media/image18.png"/><Relationship Id="rId3" Type="http://schemas.microsoft.com/office/2007/relationships/hdphoto" Target="../media/hdphoto1.wdp"/><Relationship Id="rId21" Type="http://schemas.openxmlformats.org/officeDocument/2006/relationships/image" Target="../media/image14.jp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microsoft.com/office/2007/relationships/hdphoto" Target="../media/hdphoto7.wdp"/><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7.png"/><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16.png"/><Relationship Id="rId28"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4.wdp"/><Relationship Id="rId22" Type="http://schemas.openxmlformats.org/officeDocument/2006/relationships/image" Target="../media/image15.jpg"/><Relationship Id="rId27"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7.png"/><Relationship Id="rId18" Type="http://schemas.microsoft.com/office/2007/relationships/hdphoto" Target="../media/hdphoto9.wdp"/><Relationship Id="rId3" Type="http://schemas.openxmlformats.org/officeDocument/2006/relationships/image" Target="../media/image21.png"/><Relationship Id="rId7" Type="http://schemas.microsoft.com/office/2007/relationships/hdphoto" Target="../media/hdphoto4.wdp"/><Relationship Id="rId12" Type="http://schemas.openxmlformats.org/officeDocument/2006/relationships/image" Target="../media/image16.png"/><Relationship Id="rId17" Type="http://schemas.openxmlformats.org/officeDocument/2006/relationships/image" Target="../media/image19.png"/><Relationship Id="rId2" Type="http://schemas.openxmlformats.org/officeDocument/2006/relationships/image" Target="../media/image20.jpe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18.png"/><Relationship Id="rId10" Type="http://schemas.microsoft.com/office/2007/relationships/hdphoto" Target="../media/hdphoto10.wdp"/><Relationship Id="rId4" Type="http://schemas.openxmlformats.org/officeDocument/2006/relationships/image" Target="../media/image22.jpeg"/><Relationship Id="rId9" Type="http://schemas.openxmlformats.org/officeDocument/2006/relationships/image" Target="../media/image25.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jpe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jpeg"/><Relationship Id="rId25" Type="http://schemas.openxmlformats.org/officeDocument/2006/relationships/image" Target="../media/image49.png"/><Relationship Id="rId2" Type="http://schemas.openxmlformats.org/officeDocument/2006/relationships/image" Target="../media/image27.png"/><Relationship Id="rId16" Type="http://schemas.openxmlformats.org/officeDocument/2006/relationships/image" Target="../media/image40.jpe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jp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jpg"/><Relationship Id="rId22" Type="http://schemas.openxmlformats.org/officeDocument/2006/relationships/image" Target="../media/image46.PNG"/><Relationship Id="rId27"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50000"/>
                    </a14:imgEffect>
                  </a14:imgLayer>
                </a14:imgProps>
              </a:ext>
            </a:extLst>
          </a:blip>
          <a:srcRect l="4952" t="19924" r="64249" b="22254"/>
          <a:stretch/>
        </p:blipFill>
        <p:spPr>
          <a:xfrm>
            <a:off x="39296749" y="711768"/>
            <a:ext cx="3362336" cy="3550732"/>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89561" y="711768"/>
            <a:ext cx="9702448" cy="1633867"/>
          </a:xfrm>
          <a:prstGeom prst="rect">
            <a:avLst/>
          </a:prstGeom>
        </p:spPr>
      </p:pic>
      <p:sp>
        <p:nvSpPr>
          <p:cNvPr id="11" name="TextBox 10"/>
          <p:cNvSpPr txBox="1"/>
          <p:nvPr/>
        </p:nvSpPr>
        <p:spPr>
          <a:xfrm>
            <a:off x="13629533" y="438974"/>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t>Vaporization of Liquid Helium and Low Temperature Thermometry</a:t>
            </a:r>
            <a:endParaRPr lang="en-US" dirty="0"/>
          </a:p>
        </p:txBody>
      </p:sp>
      <p:sp>
        <p:nvSpPr>
          <p:cNvPr id="13" name="TextBox 12"/>
          <p:cNvSpPr txBox="1"/>
          <p:nvPr/>
        </p:nvSpPr>
        <p:spPr>
          <a:xfrm>
            <a:off x="33267267" y="1524838"/>
            <a:ext cx="6400800" cy="1200329"/>
          </a:xfrm>
          <a:prstGeom prst="rect">
            <a:avLst/>
          </a:prstGeom>
          <a:noFill/>
        </p:spPr>
        <p:txBody>
          <a:bodyPr wrap="square" rtlCol="0">
            <a:spAutoFit/>
          </a:bodyPr>
          <a:lstStyle/>
          <a:p>
            <a:pPr algn="ctr"/>
            <a:r>
              <a:rPr lang="en-US" sz="3600" dirty="0"/>
              <a:t>Thomas Collins </a:t>
            </a:r>
          </a:p>
          <a:p>
            <a:r>
              <a:rPr lang="en-US" sz="3600" dirty="0"/>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4100975" y="3231577"/>
            <a:ext cx="7739065" cy="20328419"/>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1252742" y="5079041"/>
            <a:ext cx="3222556" cy="17108462"/>
          </a:xfrm>
          <a:prstGeom prst="rect">
            <a:avLst/>
          </a:prstGeom>
        </p:spPr>
      </p:pic>
      <p:sp>
        <p:nvSpPr>
          <p:cNvPr id="19" name="TextBox 18"/>
          <p:cNvSpPr txBox="1"/>
          <p:nvPr/>
        </p:nvSpPr>
        <p:spPr>
          <a:xfrm>
            <a:off x="15503094" y="2464704"/>
            <a:ext cx="5257800" cy="1569660"/>
          </a:xfrm>
          <a:prstGeom prst="rect">
            <a:avLst/>
          </a:prstGeom>
          <a:noFill/>
        </p:spPr>
        <p:txBody>
          <a:bodyPr wrap="square" rtlCol="0">
            <a:spAutoFit/>
          </a:bodyPr>
          <a:lstStyle/>
          <a:p>
            <a:r>
              <a:rPr lang="en-US" sz="3200" u="sng" dirty="0"/>
              <a:t>Magnet and Fridge Assembly</a:t>
            </a:r>
          </a:p>
          <a:p>
            <a:endParaRPr lang="en-US" sz="3200" dirty="0"/>
          </a:p>
          <a:p>
            <a:r>
              <a:rPr lang="en-US" sz="3200" dirty="0"/>
              <a:t> </a:t>
            </a:r>
          </a:p>
        </p:txBody>
      </p:sp>
      <p:sp>
        <p:nvSpPr>
          <p:cNvPr id="23" name="TextBox 22"/>
          <p:cNvSpPr txBox="1"/>
          <p:nvPr/>
        </p:nvSpPr>
        <p:spPr>
          <a:xfrm>
            <a:off x="21506576" y="4404896"/>
            <a:ext cx="3084675" cy="1569660"/>
          </a:xfrm>
          <a:prstGeom prst="rect">
            <a:avLst/>
          </a:prstGeom>
          <a:noFill/>
        </p:spPr>
        <p:txBody>
          <a:bodyPr wrap="square" rtlCol="0">
            <a:spAutoFit/>
          </a:bodyPr>
          <a:lstStyle/>
          <a:p>
            <a:r>
              <a:rPr lang="en-US" sz="3200" u="sng" dirty="0"/>
              <a:t>Fridge Assembly</a:t>
            </a:r>
          </a:p>
          <a:p>
            <a:r>
              <a:rPr lang="en-US" sz="3200" dirty="0"/>
              <a:t> </a:t>
            </a:r>
          </a:p>
          <a:p>
            <a:endParaRPr lang="en-US" sz="3200" u="sng" dirty="0"/>
          </a:p>
        </p:txBody>
      </p:sp>
      <p:sp>
        <p:nvSpPr>
          <p:cNvPr id="3" name="TextBox 2"/>
          <p:cNvSpPr txBox="1"/>
          <p:nvPr/>
        </p:nvSpPr>
        <p:spPr>
          <a:xfrm>
            <a:off x="29151714" y="30576816"/>
            <a:ext cx="14189365"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t>Acknowledgements</a:t>
            </a:r>
          </a:p>
          <a:p>
            <a:pPr algn="ctr"/>
            <a:r>
              <a:rPr lang="en-US" sz="2800" dirty="0"/>
              <a:t>A huge thank you to all the members of Slifer and Long Lab, Karl Slifer, Elena Long, David Ruth, Nathaly Santiesteban, and Tristian Anderson for all the support </a:t>
            </a:r>
            <a:endParaRPr lang="en-US" sz="6000" dirty="0"/>
          </a:p>
        </p:txBody>
      </p:sp>
      <mc:AlternateContent xmlns:mc="http://schemas.openxmlformats.org/markup-compatibility/2006" xmlns:a14="http://schemas.microsoft.com/office/drawing/2010/main">
        <mc:Choice Requires="a14">
          <p:sp>
            <p:nvSpPr>
              <p:cNvPr id="4" name="TextBox 3"/>
              <p:cNvSpPr txBox="1"/>
              <p:nvPr/>
            </p:nvSpPr>
            <p:spPr>
              <a:xfrm>
                <a:off x="29151714" y="4173869"/>
                <a:ext cx="14381675" cy="809811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t>Low Temperature Thermometry Calibration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p>
              <a:p>
                <a:pPr algn="ctr"/>
                <a:r>
                  <a:rPr lang="en-US" sz="2800" dirty="0"/>
                  <a:t>a = 2.36862708</a:t>
                </a:r>
              </a:p>
              <a:p>
                <a:pPr algn="ctr"/>
                <a:r>
                  <a:rPr lang="en-US" sz="2800" dirty="0"/>
                  <a:t>b = 0.66027805</a:t>
                </a:r>
              </a:p>
              <a:p>
                <a:pPr algn="ctr"/>
                <a:r>
                  <a:rPr lang="en-US" sz="2800" dirty="0"/>
                  <a:t>c = 0.77520692</a:t>
                </a:r>
              </a:p>
              <a:p>
                <a:pPr algn="ctr"/>
                <a:endParaRPr lang="en-US" sz="2800" dirty="0"/>
              </a:p>
              <a:p>
                <a:pPr algn="ctr"/>
                <a:endParaRPr lang="en-US" sz="2800" dirty="0"/>
              </a:p>
              <a:p>
                <a:pPr algn="ctr"/>
                <a:endParaRPr lang="en-US" sz="4000" dirty="0"/>
              </a:p>
              <a:p>
                <a:pPr algn="ctr"/>
                <a:endParaRPr lang="en-US" sz="4000" dirty="0"/>
              </a:p>
              <a:p>
                <a:pPr algn="ctr"/>
                <a:endParaRPr lang="en-US" sz="4000" dirty="0"/>
              </a:p>
              <a:p>
                <a:pPr algn="ctr"/>
                <a:endParaRPr lang="en-US" sz="4000" dirty="0"/>
              </a:p>
              <a:p>
                <a:pPr algn="ctr"/>
                <a:endParaRPr lang="en-US" sz="4000" dirty="0"/>
              </a:p>
              <a:p>
                <a:pPr algn="ctr"/>
                <a:endParaRPr lang="en-US" sz="4000" dirty="0"/>
              </a:p>
              <a:p>
                <a:endParaRPr lang="en-US" sz="4800" dirty="0"/>
              </a:p>
            </p:txBody>
          </p:sp>
        </mc:Choice>
        <mc:Fallback xmlns="">
          <p:sp>
            <p:nvSpPr>
              <p:cNvPr id="4" name="TextBox 3"/>
              <p:cNvSpPr txBox="1">
                <a:spLocks noRot="1" noChangeAspect="1" noMove="1" noResize="1" noEditPoints="1" noAdjustHandles="1" noChangeArrowheads="1" noChangeShapeType="1" noTextEdit="1"/>
              </p:cNvSpPr>
              <p:nvPr/>
            </p:nvSpPr>
            <p:spPr>
              <a:xfrm>
                <a:off x="29151714" y="4173869"/>
                <a:ext cx="14381675" cy="8098114"/>
              </a:xfrm>
              <a:prstGeom prst="rect">
                <a:avLst/>
              </a:prstGeom>
              <a:blipFill>
                <a:blip r:embed="rId9"/>
                <a:stretch>
                  <a:fillRect t="-1355"/>
                </a:stretch>
              </a:blipFill>
              <a:ln>
                <a:noFill/>
              </a:ln>
            </p:spPr>
            <p:txBody>
              <a:bodyPr/>
              <a:lstStyle/>
              <a:p>
                <a:r>
                  <a:rPr lang="en-US">
                    <a:noFill/>
                  </a:rPr>
                  <a:t> </a:t>
                </a:r>
              </a:p>
            </p:txBody>
          </p:sp>
        </mc:Fallback>
      </mc:AlternateContent>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90832" y="7162028"/>
            <a:ext cx="5510914" cy="4133186"/>
          </a:xfrm>
          <a:prstGeom prst="rect">
            <a:avLst/>
          </a:prstGeom>
          <a:ln>
            <a:solidFill>
              <a:schemeClr val="tx1"/>
            </a:solidFill>
          </a:ln>
        </p:spPr>
      </p:pic>
      <p:sp>
        <p:nvSpPr>
          <p:cNvPr id="5" name="TextBox 4"/>
          <p:cNvSpPr txBox="1"/>
          <p:nvPr/>
        </p:nvSpPr>
        <p:spPr>
          <a:xfrm>
            <a:off x="29151715" y="21074249"/>
            <a:ext cx="14378820" cy="144655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t>Thermal Results</a:t>
            </a:r>
          </a:p>
          <a:p>
            <a:pPr algn="ctr"/>
            <a:r>
              <a:rPr lang="en-US" sz="4800" dirty="0"/>
              <a:t> </a:t>
            </a:r>
            <a:r>
              <a:rPr lang="en-US" sz="2800" dirty="0"/>
              <a:t>The following graphs consist of experimental data collected during the March 2019 cooldown. </a:t>
            </a: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72851" y="22807663"/>
            <a:ext cx="5480409" cy="4110307"/>
          </a:xfrm>
          <a:prstGeom prst="rect">
            <a:avLst/>
          </a:prstGeom>
          <a:ln>
            <a:solidFill>
              <a:schemeClr val="tx1"/>
            </a:solidFill>
          </a:ln>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59190" y="22807664"/>
            <a:ext cx="5480409" cy="4110307"/>
          </a:xfrm>
          <a:prstGeom prst="rect">
            <a:avLst/>
          </a:prstGeom>
          <a:ln>
            <a:solidFill>
              <a:schemeClr val="tx1"/>
            </a:solidFill>
          </a:ln>
        </p:spPr>
      </p:pic>
      <p:sp>
        <p:nvSpPr>
          <p:cNvPr id="8" name="TextBox 7"/>
          <p:cNvSpPr txBox="1"/>
          <p:nvPr/>
        </p:nvSpPr>
        <p:spPr>
          <a:xfrm>
            <a:off x="29151714" y="11668816"/>
            <a:ext cx="14139644" cy="89193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t>Thermal Analysis of the Heating Cartridge</a:t>
            </a:r>
          </a:p>
          <a:p>
            <a:pPr algn="ctr"/>
            <a:r>
              <a:rPr lang="en-US" sz="2800" dirty="0"/>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a:t>i</a:t>
            </a:r>
            <a:r>
              <a:rPr lang="en-US" sz="2800" dirty="0"/>
              <a:t>) shows the dissipation from a top down viewpoint and Figure (ii) shows a side profile. Thermal analysis was done using SOLIDWORKS.  </a:t>
            </a:r>
          </a:p>
          <a:p>
            <a:endParaRPr lang="en-US" sz="4800" dirty="0"/>
          </a:p>
          <a:p>
            <a:endParaRPr lang="en-US" dirty="0"/>
          </a:p>
          <a:p>
            <a:endParaRPr lang="en-US" dirty="0"/>
          </a:p>
          <a:p>
            <a:endParaRPr lang="en-US" dirty="0"/>
          </a:p>
          <a:p>
            <a:endParaRPr lang="en-US" dirty="0"/>
          </a:p>
        </p:txBody>
      </p:sp>
      <p:pic>
        <p:nvPicPr>
          <p:cNvPr id="30" name="Picture 29"/>
          <p:cNvPicPr>
            <a:picLocks noChangeAspect="1"/>
          </p:cNvPicPr>
          <p:nvPr/>
        </p:nvPicPr>
        <p:blipFill>
          <a:blip r:embed="rId13" cstate="hqprint">
            <a:extLst>
              <a:ext uri="{BEBA8EAE-BF5A-486C-A8C5-ECC9F3942E4B}">
                <a14:imgProps xmlns:a14="http://schemas.microsoft.com/office/drawing/2010/main">
                  <a14:imgLayer r:embed="rId14">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845635" y="11913728"/>
            <a:ext cx="5313192" cy="2436519"/>
          </a:xfrm>
          <a:prstGeom prst="rect">
            <a:avLst/>
          </a:prstGeom>
        </p:spPr>
      </p:pic>
      <p:sp>
        <p:nvSpPr>
          <p:cNvPr id="9" name="TextBox 8"/>
          <p:cNvSpPr txBox="1"/>
          <p:nvPr/>
        </p:nvSpPr>
        <p:spPr>
          <a:xfrm>
            <a:off x="24106419" y="8788518"/>
            <a:ext cx="4791623" cy="3293209"/>
          </a:xfrm>
          <a:prstGeom prst="rect">
            <a:avLst/>
          </a:prstGeom>
          <a:noFill/>
        </p:spPr>
        <p:txBody>
          <a:bodyPr wrap="square" rtlCol="0">
            <a:spAutoFit/>
          </a:bodyPr>
          <a:lstStyle/>
          <a:p>
            <a:pPr algn="ctr"/>
            <a:r>
              <a:rPr lang="en-US" sz="3200" u="sng" dirty="0"/>
              <a:t>Heating Cartridge and Thermometry                                  </a:t>
            </a:r>
            <a:r>
              <a:rPr lang="en-US" sz="2800" dirty="0"/>
              <a:t>SOLIDWORKS rendering of the heating cartridge and Allen Bradly thermometry assembly. Located On the second baffle above the separator</a:t>
            </a:r>
            <a:r>
              <a:rPr lang="en-US" sz="3200" dirty="0"/>
              <a:t>.  </a:t>
            </a:r>
          </a:p>
        </p:txBody>
      </p:sp>
      <p:sp>
        <p:nvSpPr>
          <p:cNvPr id="39" name="TextBox 38"/>
          <p:cNvSpPr txBox="1"/>
          <p:nvPr/>
        </p:nvSpPr>
        <p:spPr>
          <a:xfrm>
            <a:off x="24013370" y="14736870"/>
            <a:ext cx="4692190" cy="3231654"/>
          </a:xfrm>
          <a:prstGeom prst="rect">
            <a:avLst/>
          </a:prstGeom>
          <a:noFill/>
        </p:spPr>
        <p:txBody>
          <a:bodyPr wrap="square" rtlCol="0">
            <a:spAutoFit/>
          </a:bodyPr>
          <a:lstStyle/>
          <a:p>
            <a:pPr algn="ctr"/>
            <a:r>
              <a:rPr lang="en-US" sz="3200" u="sng" dirty="0"/>
              <a:t>Tempo Doped Araldite Target</a:t>
            </a:r>
          </a:p>
          <a:p>
            <a:pPr algn="ctr"/>
            <a:r>
              <a:rPr lang="en-US" sz="2800" dirty="0"/>
              <a:t>Target stick containing the Alpha and Beta target in 3</a:t>
            </a:r>
            <a:r>
              <a:rPr lang="en-US" sz="2800" baseline="30000" dirty="0"/>
              <a:t>rd</a:t>
            </a:r>
            <a:r>
              <a:rPr lang="en-US" sz="2800" dirty="0"/>
              <a:t> and 4</a:t>
            </a:r>
            <a:r>
              <a:rPr lang="en-US" sz="2800" baseline="30000" dirty="0"/>
              <a:t>th</a:t>
            </a:r>
            <a:r>
              <a:rPr lang="en-US" sz="2800" dirty="0"/>
              <a:t> cups. Located on the end of the target ladder on the bottom of the fridge. </a:t>
            </a:r>
          </a:p>
        </p:txBody>
      </p:sp>
      <p:sp>
        <p:nvSpPr>
          <p:cNvPr id="16" name="TextBox 15"/>
          <p:cNvSpPr txBox="1"/>
          <p:nvPr/>
        </p:nvSpPr>
        <p:spPr>
          <a:xfrm>
            <a:off x="14075687" y="23916876"/>
            <a:ext cx="14629872" cy="82296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p>
          <a:p>
            <a:pPr algn="ctr"/>
            <a:endParaRPr lang="en-US" sz="2800" dirty="0"/>
          </a:p>
          <a:p>
            <a:pPr algn="ctr"/>
            <a:endParaRPr lang="en-US" sz="2800" dirty="0"/>
          </a:p>
          <a:p>
            <a:pPr algn="ctr"/>
            <a:r>
              <a:rPr lang="en-US" sz="2800" dirty="0"/>
              <a:t>Mercury iTC</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400" dirty="0"/>
          </a:p>
          <a:p>
            <a:pPr algn="ctr"/>
            <a:r>
              <a:rPr lang="en-US" sz="2800" dirty="0"/>
              <a:t>A Mercury iTC is a cryogenic programmable intelligent temperature controller. This was used to monitor temperature and resistance, while controlling the heating cartridge though a set point temperature or heat flow (%). </a:t>
            </a:r>
            <a:endParaRPr lang="en-US" sz="4000" dirty="0"/>
          </a:p>
          <a:p>
            <a:pPr algn="ctr"/>
            <a:r>
              <a:rPr lang="en-US" sz="4000" dirty="0"/>
              <a:t>Heating Element System</a:t>
            </a:r>
            <a:endParaRPr lang="en-US" sz="4400" dirty="0"/>
          </a:p>
          <a:p>
            <a:pPr algn="ctr"/>
            <a:r>
              <a:rPr lang="en-US" sz="2800" dirty="0"/>
              <a:t>19 Pin Connection</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A D9 connector ran from the back of the Mercury iTC to the 19 pin connector. A 19 pin connector was used for electrical connections between the lab space and the vacuum environment. </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Heating Element </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The heating cartridge and Allen Bradley resistor separated by a copper baffle. Wiring consisted of magnet wire and spade clips connections. </a:t>
            </a:r>
          </a:p>
        </p:txBody>
      </p:sp>
      <p:sp>
        <p:nvSpPr>
          <p:cNvPr id="59" name="TextBox 58"/>
          <p:cNvSpPr txBox="1"/>
          <p:nvPr/>
        </p:nvSpPr>
        <p:spPr>
          <a:xfrm>
            <a:off x="29959190" y="27027519"/>
            <a:ext cx="6047873" cy="1815882"/>
          </a:xfrm>
          <a:prstGeom prst="rect">
            <a:avLst/>
          </a:prstGeom>
          <a:noFill/>
        </p:spPr>
        <p:txBody>
          <a:bodyPr wrap="square" rtlCol="0">
            <a:spAutoFit/>
          </a:bodyPr>
          <a:lstStyle/>
          <a:p>
            <a:r>
              <a:rPr lang="en-US" sz="2800" dirty="0"/>
              <a:t>Figure 1 is a graphical visualization of the heater equilibrating to a set point temperature of 100 K.   </a:t>
            </a:r>
            <a:endParaRPr lang="en-US" sz="4800" dirty="0"/>
          </a:p>
          <a:p>
            <a:endParaRPr lang="en-US" sz="2800" dirty="0"/>
          </a:p>
        </p:txBody>
      </p:sp>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28807" y="8096164"/>
            <a:ext cx="5361480" cy="4021110"/>
          </a:xfrm>
          <a:prstGeom prst="rect">
            <a:avLst/>
          </a:prstGeom>
          <a:ln>
            <a:solidFill>
              <a:schemeClr val="tx1"/>
            </a:solidFill>
          </a:ln>
        </p:spPr>
      </p:pic>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806726" y="25871384"/>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20225314" y="25816085"/>
            <a:ext cx="2983371" cy="2422867"/>
          </a:xfrm>
          <a:prstGeom prst="rect">
            <a:avLst/>
          </a:prstGeom>
        </p:spPr>
      </p:pic>
      <p:sp>
        <p:nvSpPr>
          <p:cNvPr id="2" name="TextBox 1"/>
          <p:cNvSpPr txBox="1"/>
          <p:nvPr/>
        </p:nvSpPr>
        <p:spPr>
          <a:xfrm>
            <a:off x="36748978" y="27089926"/>
            <a:ext cx="6781556" cy="3108543"/>
          </a:xfrm>
          <a:prstGeom prst="rect">
            <a:avLst/>
          </a:prstGeom>
          <a:noFill/>
        </p:spPr>
        <p:txBody>
          <a:bodyPr wrap="square" rtlCol="0">
            <a:spAutoFit/>
          </a:bodyPr>
          <a:lstStyle/>
          <a:p>
            <a:r>
              <a:rPr lang="en-US" sz="2800" dirty="0"/>
              <a:t>Figure 2 shows the heater turning off from an set temperature, once 150 sec pass the heater is turned on again. This visualization proves the effectiveness of the heater on the fridge baffles by the corresponding fluctuation between voltage and temperature.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819265" y="25938365"/>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7421530" y="15144999"/>
            <a:ext cx="5831730" cy="2663649"/>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355403" y="15148655"/>
            <a:ext cx="5823727" cy="2659993"/>
          </a:xfrm>
          <a:prstGeom prst="rect">
            <a:avLst/>
          </a:prstGeom>
          <a:ln>
            <a:solidFill>
              <a:schemeClr val="tx1"/>
            </a:solidFill>
          </a:ln>
        </p:spPr>
      </p:pic>
      <p:pic>
        <p:nvPicPr>
          <p:cNvPr id="32" name="Picture 31"/>
          <p:cNvPicPr/>
          <p:nvPr/>
        </p:nvPicPr>
        <p:blipFill rotWithShape="1">
          <a:blip r:embed="rId23"/>
          <a:srcRect t="-8893" b="-1"/>
          <a:stretch/>
        </p:blipFill>
        <p:spPr>
          <a:xfrm>
            <a:off x="4548045" y="15511782"/>
            <a:ext cx="5002268" cy="4913483"/>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4" cstate="hqprint">
            <a:extLst>
              <a:ext uri="{BEBA8EAE-BF5A-486C-A8C5-ECC9F3942E4B}">
                <a14:imgProps xmlns:a14="http://schemas.microsoft.com/office/drawing/2010/main">
                  <a14:imgLayer r:embed="rId25">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5163226" y="18200285"/>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6" cstate="hqprint">
            <a:extLst>
              <a:ext uri="{BEBA8EAE-BF5A-486C-A8C5-ECC9F3942E4B}">
                <a14:imgProps xmlns:a14="http://schemas.microsoft.com/office/drawing/2010/main">
                  <a14:imgLayer r:embed="rId27">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4081022" y="28596248"/>
            <a:ext cx="2770280" cy="37133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7297457" y="28596248"/>
            <a:ext cx="4126148" cy="55307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89561" y="21074249"/>
            <a:ext cx="12839972" cy="1938992"/>
          </a:xfrm>
          <a:prstGeom prst="rect">
            <a:avLst/>
          </a:prstGeom>
          <a:noFill/>
        </p:spPr>
        <p:txBody>
          <a:bodyPr wrap="square" rtlCol="0">
            <a:spAutoFit/>
          </a:bodyPr>
          <a:lstStyle/>
          <a:p>
            <a:pPr algn="ctr"/>
            <a:r>
              <a:rPr lang="en-US" sz="4000" dirty="0"/>
              <a:t>Tempo Doped Araldite Targets</a:t>
            </a:r>
          </a:p>
          <a:p>
            <a:pPr algn="ctr"/>
            <a:endParaRPr lang="en-US" sz="4000" dirty="0"/>
          </a:p>
          <a:p>
            <a:r>
              <a:rPr lang="en-US" sz="4000" dirty="0"/>
              <a:t> </a:t>
            </a:r>
          </a:p>
        </p:txBody>
      </p:sp>
      <p:sp>
        <p:nvSpPr>
          <p:cNvPr id="24" name="TextBox 23"/>
          <p:cNvSpPr txBox="1"/>
          <p:nvPr/>
        </p:nvSpPr>
        <p:spPr>
          <a:xfrm>
            <a:off x="789561" y="3609474"/>
            <a:ext cx="12519236" cy="1421928"/>
          </a:xfrm>
          <a:prstGeom prst="rect">
            <a:avLst/>
          </a:prstGeom>
          <a:noFill/>
        </p:spPr>
        <p:txBody>
          <a:bodyPr wrap="square" rtlCol="0">
            <a:spAutoFit/>
          </a:bodyPr>
          <a:lstStyle/>
          <a:p>
            <a:endParaRPr lang="en-US" dirty="0"/>
          </a:p>
        </p:txBody>
      </p:sp>
      <p:sp>
        <p:nvSpPr>
          <p:cNvPr id="25" name="TextBox 24"/>
          <p:cNvSpPr txBox="1"/>
          <p:nvPr/>
        </p:nvSpPr>
        <p:spPr>
          <a:xfrm>
            <a:off x="789561" y="4173869"/>
            <a:ext cx="12839972" cy="707886"/>
          </a:xfrm>
          <a:prstGeom prst="rect">
            <a:avLst/>
          </a:prstGeom>
          <a:noFill/>
        </p:spPr>
        <p:txBody>
          <a:bodyPr wrap="square" rtlCol="0">
            <a:spAutoFit/>
          </a:bodyPr>
          <a:lstStyle/>
          <a:p>
            <a:pPr algn="ctr"/>
            <a:r>
              <a:rPr lang="en-US" sz="4000" dirty="0"/>
              <a:t>Power Study of Tempo </a:t>
            </a:r>
          </a:p>
        </p:txBody>
      </p:sp>
      <p:sp>
        <p:nvSpPr>
          <p:cNvPr id="27" name="TextBox 26"/>
          <p:cNvSpPr txBox="1"/>
          <p:nvPr/>
        </p:nvSpPr>
        <p:spPr>
          <a:xfrm>
            <a:off x="1992086" y="12271982"/>
            <a:ext cx="11316711" cy="707886"/>
          </a:xfrm>
          <a:prstGeom prst="rect">
            <a:avLst/>
          </a:prstGeom>
          <a:noFill/>
        </p:spPr>
        <p:txBody>
          <a:bodyPr wrap="square" rtlCol="0">
            <a:spAutoFit/>
          </a:bodyPr>
          <a:lstStyle/>
          <a:p>
            <a:pPr algn="ctr"/>
            <a:r>
              <a:rPr lang="en-US" sz="4000" dirty="0"/>
              <a:t>Tempo Doped Araldite Spin Up</a:t>
            </a:r>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5916</TotalTime>
  <Words>1366</Words>
  <Application>Microsoft Office PowerPoint</Application>
  <PresentationFormat>Custom</PresentationFormat>
  <Paragraphs>160</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Cambria Math</vt:lpstr>
      <vt:lpstr>Optima</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Collins, Thomas</cp:lastModifiedBy>
  <cp:revision>70</cp:revision>
  <dcterms:created xsi:type="dcterms:W3CDTF">2019-03-12T18:14:39Z</dcterms:created>
  <dcterms:modified xsi:type="dcterms:W3CDTF">2019-04-05T14:59:46Z</dcterms:modified>
</cp:coreProperties>
</file>